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  <p:sldMasterId id="2147483716" r:id="rId3"/>
    <p:sldMasterId id="2147483734" r:id="rId4"/>
    <p:sldMasterId id="2147483754" r:id="rId5"/>
  </p:sldMasterIdLst>
  <p:notesMasterIdLst>
    <p:notesMasterId r:id="rId16"/>
  </p:notesMasterIdLst>
  <p:handoutMasterIdLst>
    <p:handoutMasterId r:id="rId17"/>
  </p:handoutMasterIdLst>
  <p:sldIdLst>
    <p:sldId id="453" r:id="rId6"/>
    <p:sldId id="696" r:id="rId7"/>
    <p:sldId id="662" r:id="rId8"/>
    <p:sldId id="664" r:id="rId9"/>
    <p:sldId id="684" r:id="rId10"/>
    <p:sldId id="677" r:id="rId11"/>
    <p:sldId id="678" r:id="rId12"/>
    <p:sldId id="667" r:id="rId13"/>
    <p:sldId id="668" r:id="rId14"/>
    <p:sldId id="6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000000"/>
    <a:srgbClr val="931680"/>
    <a:srgbClr val="034EA2"/>
    <a:srgbClr val="9BD4F0"/>
    <a:srgbClr val="0356B1"/>
    <a:srgbClr val="024EA2"/>
    <a:srgbClr val="024B9C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6395" autoAdjust="0"/>
  </p:normalViewPr>
  <p:slideViewPr>
    <p:cSldViewPr snapToGrid="0">
      <p:cViewPr varScale="1">
        <p:scale>
          <a:sx n="78" d="100"/>
          <a:sy n="78" d="100"/>
        </p:scale>
        <p:origin x="888" y="72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8" d="100"/>
        <a:sy n="14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D12209-7685-47FC-AA60-B0FD86A17DB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666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Scope</a:t>
            </a:r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289639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Scope</a:t>
            </a:r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4162401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D12209-7685-47FC-AA60-B0FD86A17DB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236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Scope</a:t>
            </a:r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75884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6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7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0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dirty="0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 dirty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Name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Speaker Name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Date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THE EU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spc="80" baseline="0" dirty="0">
                <a:solidFill>
                  <a:schemeClr val="tx2"/>
                </a:solidFill>
              </a:rPr>
              <a:t>PROGRAMME</a:t>
            </a:r>
            <a:endParaRPr lang="en-GB" sz="1900" spc="80" baseline="0" dirty="0">
              <a:solidFill>
                <a:schemeClr val="tx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 dirty="0"/>
              <a:t>2021 – 2027</a:t>
            </a:r>
            <a:endParaRPr lang="en-GB" b="0" spc="70" baseline="0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9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57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54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07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22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3966113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>
                <a:solidFill>
                  <a:schemeClr val="tx1"/>
                </a:solidFill>
              </a:rPr>
              <a:t>authorised</a:t>
            </a:r>
            <a:r>
              <a:rPr lang="en-US" sz="600" b="0" kern="0" dirty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>
                <a:solidFill>
                  <a:schemeClr val="tx1"/>
                </a:solidFill>
              </a:rPr>
              <a:t>CC BY 4.0</a:t>
            </a:r>
            <a:r>
              <a:rPr lang="en-US" sz="600" b="1" kern="0" dirty="0">
                <a:solidFill>
                  <a:schemeClr val="tx1"/>
                </a:solidFill>
              </a:rPr>
              <a:t>  </a:t>
            </a:r>
            <a:r>
              <a:rPr lang="en-US" sz="600" b="0" kern="0" dirty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 dirty="0">
                <a:solidFill>
                  <a:schemeClr val="tx1"/>
                </a:solidFill>
              </a:rPr>
              <a:t>Image credits: © </a:t>
            </a:r>
            <a:r>
              <a:rPr lang="en-GB" sz="600" kern="0" dirty="0" err="1">
                <a:solidFill>
                  <a:schemeClr val="tx1"/>
                </a:solidFill>
              </a:rPr>
              <a:t>ivector</a:t>
            </a:r>
            <a:r>
              <a:rPr lang="en-GB" sz="600" kern="0" dirty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 dirty="0">
                <a:solidFill>
                  <a:schemeClr val="tx1"/>
                </a:solidFill>
              </a:rPr>
              <a:t>Icons © </a:t>
            </a:r>
            <a:r>
              <a:rPr lang="en-US" sz="600" kern="0" dirty="0" err="1">
                <a:solidFill>
                  <a:schemeClr val="tx1"/>
                </a:solidFill>
              </a:rPr>
              <a:t>Flaticon</a:t>
            </a:r>
            <a:r>
              <a:rPr lang="en-US" sz="600" kern="0" dirty="0">
                <a:solidFill>
                  <a:schemeClr val="tx1"/>
                </a:solidFill>
              </a:rPr>
              <a:t> – all rights reserved.</a:t>
            </a:r>
            <a:endParaRPr lang="en-GB" sz="600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195" y="-2059897"/>
            <a:ext cx="14210556" cy="46477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  <a:lvl2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2pPr>
            <a:lvl3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3pPr>
            <a:lvl4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4pPr>
            <a:lvl5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199" y="2639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200" b="1"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671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199" y="340819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200" b="1">
                <a:solidFill>
                  <a:srgbClr val="1B3B5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89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28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" y="0"/>
            <a:ext cx="12183317" cy="68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36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ED8D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42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250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843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65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/>
              <a:t>9 </a:t>
            </a:r>
            <a:r>
              <a:rPr lang="fr-BE" err="1"/>
              <a:t>December</a:t>
            </a:r>
            <a:r>
              <a:rPr lang="fr-BE"/>
              <a:t> 2022</a:t>
            </a:r>
            <a:endParaRPr lang="en-GB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/>
              <a:t>RTD Library Talk</a:t>
            </a:r>
            <a:endParaRPr lang="en-GB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/>
              <a:t>10:30-12:00</a:t>
            </a:r>
            <a:endParaRPr lang="en-GB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504168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cap="small" baseline="0">
                <a:solidFill>
                  <a:schemeClr val="tx2"/>
                </a:solidFill>
              </a:rPr>
              <a:t>The key priorities of the ‘main’ Horizon Europe </a:t>
            </a:r>
            <a:br>
              <a:rPr lang="en-US" b="1" cap="small" baseline="0">
                <a:solidFill>
                  <a:schemeClr val="tx2"/>
                </a:solidFill>
              </a:rPr>
            </a:br>
            <a:r>
              <a:rPr lang="en-US" b="1" cap="small" baseline="0">
                <a:solidFill>
                  <a:schemeClr val="tx2"/>
                </a:solidFill>
              </a:rPr>
              <a:t>Work </a:t>
            </a:r>
            <a:r>
              <a:rPr lang="en-US" b="1" cap="small" baseline="0" err="1">
                <a:solidFill>
                  <a:schemeClr val="tx2"/>
                </a:solidFill>
              </a:rPr>
              <a:t>Programme</a:t>
            </a:r>
            <a:r>
              <a:rPr lang="en-US" b="1" cap="small" baseline="0">
                <a:solidFill>
                  <a:schemeClr val="tx2"/>
                </a:solidFill>
              </a:rPr>
              <a:t> </a:t>
            </a:r>
            <a:br>
              <a:rPr lang="en-US" b="1" cap="small" baseline="0">
                <a:solidFill>
                  <a:schemeClr val="tx2"/>
                </a:solidFill>
              </a:rPr>
            </a:br>
            <a:r>
              <a:rPr lang="en-US" b="1" cap="small" baseline="0">
                <a:solidFill>
                  <a:schemeClr val="tx2"/>
                </a:solidFill>
              </a:rPr>
              <a:t>2023-2024</a:t>
            </a:r>
            <a:endParaRPr lang="en-GB" sz="1900" cap="small" spc="80" baseline="0">
              <a:solidFill>
                <a:schemeClr val="tx2"/>
              </a:solidFill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715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7012" y="1280970"/>
            <a:ext cx="10933756" cy="488568"/>
          </a:xfrm>
        </p:spPr>
        <p:txBody>
          <a:bodyPr>
            <a:noAutofit/>
          </a:bodyPr>
          <a:lstStyle>
            <a:lvl1pPr marL="0" indent="0" algn="l">
              <a:buNone/>
              <a:defRPr sz="20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the ‘main’ Horizon Europe Work </a:t>
            </a:r>
            <a:r>
              <a:rPr lang="en-US" err="1"/>
              <a:t>Programme</a:t>
            </a:r>
            <a:r>
              <a:rPr lang="en-US"/>
              <a:t> 2023-2024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605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7012" y="1280970"/>
            <a:ext cx="10933756" cy="488568"/>
          </a:xfrm>
        </p:spPr>
        <p:txBody>
          <a:bodyPr>
            <a:noAutofit/>
          </a:bodyPr>
          <a:lstStyle>
            <a:lvl1pPr marL="0" indent="0" algn="l">
              <a:buNone/>
              <a:defRPr sz="20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the ‘main’ Horizon Europe Work </a:t>
            </a:r>
            <a:r>
              <a:rPr lang="en-US" err="1"/>
              <a:t>Programme</a:t>
            </a:r>
            <a:r>
              <a:rPr lang="en-US"/>
              <a:t> 2023-2024</a:t>
            </a:r>
          </a:p>
        </p:txBody>
      </p:sp>
    </p:spTree>
    <p:extLst>
      <p:ext uri="{BB962C8B-B14F-4D97-AF65-F5344CB8AC3E}">
        <p14:creationId xmlns:p14="http://schemas.microsoft.com/office/powerpoint/2010/main" val="1102142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7012" y="1280970"/>
            <a:ext cx="10933756" cy="488568"/>
          </a:xfrm>
        </p:spPr>
        <p:txBody>
          <a:bodyPr>
            <a:noAutofit/>
          </a:bodyPr>
          <a:lstStyle>
            <a:lvl1pPr marL="0" indent="0" algn="l">
              <a:buNone/>
              <a:defRPr sz="20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the ‘main’ Horizon Europe Work </a:t>
            </a:r>
            <a:r>
              <a:rPr lang="en-US" err="1"/>
              <a:t>Programme</a:t>
            </a:r>
            <a:r>
              <a:rPr lang="en-US"/>
              <a:t> 2023-2024</a:t>
            </a:r>
          </a:p>
        </p:txBody>
      </p:sp>
    </p:spTree>
    <p:extLst>
      <p:ext uri="{BB962C8B-B14F-4D97-AF65-F5344CB8AC3E}">
        <p14:creationId xmlns:p14="http://schemas.microsoft.com/office/powerpoint/2010/main" val="2797514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7012" y="1280970"/>
            <a:ext cx="10933756" cy="488568"/>
          </a:xfrm>
        </p:spPr>
        <p:txBody>
          <a:bodyPr>
            <a:noAutofit/>
          </a:bodyPr>
          <a:lstStyle>
            <a:lvl1pPr marL="0" indent="0" algn="l">
              <a:buNone/>
              <a:defRPr sz="20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the ‘main’ Horizon Europe Work </a:t>
            </a:r>
            <a:r>
              <a:rPr lang="en-US" err="1"/>
              <a:t>Programme</a:t>
            </a:r>
            <a:r>
              <a:rPr lang="en-US"/>
              <a:t> 2023-2024</a:t>
            </a:r>
          </a:p>
        </p:txBody>
      </p:sp>
    </p:spTree>
    <p:extLst>
      <p:ext uri="{BB962C8B-B14F-4D97-AF65-F5344CB8AC3E}">
        <p14:creationId xmlns:p14="http://schemas.microsoft.com/office/powerpoint/2010/main" val="384818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07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7012" y="1280970"/>
            <a:ext cx="10933756" cy="488568"/>
          </a:xfrm>
        </p:spPr>
        <p:txBody>
          <a:bodyPr>
            <a:noAutofit/>
          </a:bodyPr>
          <a:lstStyle>
            <a:lvl1pPr marL="0" indent="0" algn="l">
              <a:buNone/>
              <a:defRPr sz="20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the ‘main’ Horizon Europe Work </a:t>
            </a:r>
            <a:r>
              <a:rPr lang="en-US" err="1"/>
              <a:t>Programme</a:t>
            </a:r>
            <a:r>
              <a:rPr lang="en-US"/>
              <a:t> 2023-2024</a:t>
            </a:r>
          </a:p>
        </p:txBody>
      </p:sp>
    </p:spTree>
    <p:extLst>
      <p:ext uri="{BB962C8B-B14F-4D97-AF65-F5344CB8AC3E}">
        <p14:creationId xmlns:p14="http://schemas.microsoft.com/office/powerpoint/2010/main" val="2753711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7012" y="1280970"/>
            <a:ext cx="10933756" cy="488568"/>
          </a:xfrm>
        </p:spPr>
        <p:txBody>
          <a:bodyPr>
            <a:noAutofit/>
          </a:bodyPr>
          <a:lstStyle>
            <a:lvl1pPr marL="0" indent="0" algn="l">
              <a:buNone/>
              <a:defRPr sz="20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the ‘main’ Horizon Europe Work </a:t>
            </a:r>
            <a:r>
              <a:rPr lang="en-US" err="1"/>
              <a:t>Programme</a:t>
            </a:r>
            <a:r>
              <a:rPr lang="en-US"/>
              <a:t> 2023-2024</a:t>
            </a:r>
          </a:p>
        </p:txBody>
      </p:sp>
    </p:spTree>
    <p:extLst>
      <p:ext uri="{BB962C8B-B14F-4D97-AF65-F5344CB8AC3E}">
        <p14:creationId xmlns:p14="http://schemas.microsoft.com/office/powerpoint/2010/main" val="1438540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775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8640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664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89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61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59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23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43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5695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Insert your quote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2590267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err="1">
                <a:solidFill>
                  <a:schemeClr val="tx1"/>
                </a:solidFill>
              </a:rPr>
              <a:t>authorised</a:t>
            </a:r>
            <a:r>
              <a:rPr lang="en-US" sz="600" b="0" kern="0">
                <a:solidFill>
                  <a:schemeClr val="tx1"/>
                </a:solidFill>
              </a:rPr>
              <a:t> under the </a:t>
            </a:r>
            <a:r>
              <a:rPr lang="en-US" sz="600" b="0" u="sng" kern="0">
                <a:solidFill>
                  <a:schemeClr val="tx1"/>
                </a:solidFill>
              </a:rPr>
              <a:t>CC BY 4.0</a:t>
            </a:r>
            <a:r>
              <a:rPr lang="en-US" sz="600" b="1" kern="0">
                <a:solidFill>
                  <a:schemeClr val="tx1"/>
                </a:solidFill>
              </a:rPr>
              <a:t>  </a:t>
            </a:r>
            <a:r>
              <a:rPr lang="en-US" sz="600" b="0" kern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>
                <a:solidFill>
                  <a:schemeClr val="tx1"/>
                </a:solidFill>
              </a:rPr>
              <a:t>Image credits: © </a:t>
            </a:r>
            <a:r>
              <a:rPr lang="en-GB" sz="600" kern="0" err="1">
                <a:solidFill>
                  <a:schemeClr val="tx1"/>
                </a:solidFill>
              </a:rPr>
              <a:t>ivector</a:t>
            </a:r>
            <a:r>
              <a:rPr lang="en-GB" sz="600" kern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>
                <a:solidFill>
                  <a:schemeClr val="tx1"/>
                </a:solidFill>
              </a:rPr>
              <a:t>Icons © </a:t>
            </a:r>
            <a:r>
              <a:rPr lang="en-US" sz="600" kern="0" err="1">
                <a:solidFill>
                  <a:schemeClr val="tx1"/>
                </a:solidFill>
              </a:rPr>
              <a:t>Flaticon</a:t>
            </a:r>
            <a:r>
              <a:rPr lang="en-US" sz="600" kern="0">
                <a:solidFill>
                  <a:schemeClr val="tx1"/>
                </a:solidFill>
              </a:rPr>
              <a:t> – all rights reserved.</a:t>
            </a:r>
            <a:endParaRPr lang="en-GB" sz="600" kern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33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7578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7826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167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699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1353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588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261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02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2800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1556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1508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6498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4000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5441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142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427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17372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29989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062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0303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1161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dirty="0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 dirty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Name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Speaker Name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Date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THE EU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spc="80" baseline="0" dirty="0">
                <a:solidFill>
                  <a:schemeClr val="tx2"/>
                </a:solidFill>
              </a:rPr>
              <a:t>PROGRAMME</a:t>
            </a:r>
            <a:endParaRPr lang="en-GB" sz="1900" spc="80" baseline="0" dirty="0">
              <a:solidFill>
                <a:schemeClr val="tx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 dirty="0"/>
              <a:t>2021 – 2027</a:t>
            </a:r>
            <a:endParaRPr lang="en-GB" b="0" spc="70" baseline="0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964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7609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647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3861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1543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240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8923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0648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7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3463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1139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97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75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0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99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59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294860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>
                <a:solidFill>
                  <a:schemeClr val="tx1"/>
                </a:solidFill>
              </a:rPr>
              <a:t>authorised</a:t>
            </a:r>
            <a:r>
              <a:rPr lang="en-US" sz="600" b="0" kern="0" dirty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>
                <a:solidFill>
                  <a:schemeClr val="tx1"/>
                </a:solidFill>
              </a:rPr>
              <a:t>CC BY 4.0</a:t>
            </a:r>
            <a:r>
              <a:rPr lang="en-US" sz="600" b="1" kern="0" dirty="0">
                <a:solidFill>
                  <a:schemeClr val="tx1"/>
                </a:solidFill>
              </a:rPr>
              <a:t>  </a:t>
            </a:r>
            <a:r>
              <a:rPr lang="en-US" sz="600" b="0" kern="0" dirty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 dirty="0">
                <a:solidFill>
                  <a:schemeClr val="tx1"/>
                </a:solidFill>
              </a:rPr>
              <a:t>Image credits: © </a:t>
            </a:r>
            <a:r>
              <a:rPr lang="en-GB" sz="600" kern="0" dirty="0" err="1">
                <a:solidFill>
                  <a:schemeClr val="tx1"/>
                </a:solidFill>
              </a:rPr>
              <a:t>ivector</a:t>
            </a:r>
            <a:r>
              <a:rPr lang="en-GB" sz="600" kern="0" dirty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 dirty="0">
                <a:solidFill>
                  <a:schemeClr val="tx1"/>
                </a:solidFill>
              </a:rPr>
              <a:t>Icons © </a:t>
            </a:r>
            <a:r>
              <a:rPr lang="en-US" sz="600" kern="0" dirty="0" err="1">
                <a:solidFill>
                  <a:schemeClr val="tx1"/>
                </a:solidFill>
              </a:rPr>
              <a:t>Flaticon</a:t>
            </a:r>
            <a:r>
              <a:rPr lang="en-US" sz="600" kern="0" dirty="0">
                <a:solidFill>
                  <a:schemeClr val="tx1"/>
                </a:solidFill>
              </a:rPr>
              <a:t> – all rights reserved.</a:t>
            </a:r>
            <a:endParaRPr lang="en-GB" sz="600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5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8791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2A0D6-5607-4E27-A593-DC1384792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DB58-5B3B-4DDF-A51D-6F3A0AFE0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F6272-E0FD-498B-BD09-513EBFF6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95E5-65B9-490C-8909-531EFF01D10F}" type="datetimeFigureOut">
              <a:rPr lang="pl-PL" smtClean="0"/>
              <a:t>02.02.2024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C957D-9E47-4D1E-8BBA-FA3D8996D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5BB9B-6251-4BCB-AF2C-8FD7F326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22B3-7106-4115-BAE4-5CA3A4652959}" type="slidenum">
              <a:rPr lang="pl-PL" smtClean="0"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395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21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21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9" r:id="rId2"/>
    <p:sldLayoutId id="2147483678" r:id="rId3"/>
    <p:sldLayoutId id="2147483680" r:id="rId4"/>
    <p:sldLayoutId id="2147483681" r:id="rId5"/>
    <p:sldLayoutId id="2147483682" r:id="rId6"/>
    <p:sldLayoutId id="2147483683" r:id="rId7"/>
    <p:sldLayoutId id="2147483650" r:id="rId8"/>
    <p:sldLayoutId id="2147483689" r:id="rId9"/>
    <p:sldLayoutId id="2147483690" r:id="rId10"/>
    <p:sldLayoutId id="2147483672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4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5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93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4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3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10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horizon-europe" TargetMode="External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buDOB_oukQ" TargetMode="External"/><Relationship Id="rId2" Type="http://schemas.openxmlformats.org/officeDocument/2006/relationships/hyperlink" Target="https://www.youtube.com/watch?v=wdK-P91UtSo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opportunities/horizon/hop-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84422" y="5427771"/>
            <a:ext cx="3186584" cy="216000"/>
          </a:xfrm>
        </p:spPr>
        <p:txBody>
          <a:bodyPr/>
          <a:lstStyle/>
          <a:p>
            <a:r>
              <a:rPr lang="pt-PT" sz="1600" dirty="0">
                <a:solidFill>
                  <a:srgbClr val="004494"/>
                </a:solidFill>
              </a:rPr>
              <a:t>DANIELE GIZZI </a:t>
            </a:r>
          </a:p>
          <a:p>
            <a:r>
              <a:rPr lang="pt-PT" sz="1600" dirty="0">
                <a:solidFill>
                  <a:srgbClr val="004494"/>
                </a:solidFill>
              </a:rPr>
              <a:t>2 FEBRUARY 2024</a:t>
            </a:r>
          </a:p>
          <a:p>
            <a:r>
              <a:rPr lang="pt-PT" sz="1600" dirty="0">
                <a:solidFill>
                  <a:srgbClr val="004494"/>
                </a:solidFill>
              </a:rPr>
              <a:t>YEREVAN – ARMENIA </a:t>
            </a:r>
            <a:endParaRPr lang="en-GB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926325" y="4297182"/>
            <a:ext cx="3702777" cy="975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rgbClr val="004494"/>
                </a:solidFill>
              </a:rPr>
              <a:t>WIDERA</a:t>
            </a:r>
          </a:p>
          <a:p>
            <a:pPr algn="ctr">
              <a:spcAft>
                <a:spcPts val="0"/>
              </a:spcAft>
            </a:pPr>
            <a:r>
              <a:rPr lang="en-US" cap="none" dirty="0">
                <a:solidFill>
                  <a:srgbClr val="004494"/>
                </a:solidFill>
              </a:rPr>
              <a:t>Widening participation and</a:t>
            </a:r>
          </a:p>
          <a:p>
            <a:pPr algn="ctr"/>
            <a:r>
              <a:rPr lang="en-US" cap="none" dirty="0">
                <a:solidFill>
                  <a:srgbClr val="004494"/>
                </a:solidFill>
              </a:rPr>
              <a:t>Strengthening the European Research Area (ERA)</a:t>
            </a:r>
            <a:endParaRPr lang="en-GB" sz="1600" dirty="0">
              <a:solidFill>
                <a:srgbClr val="00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96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30388" y="2219845"/>
            <a:ext cx="8229600" cy="1373951"/>
          </a:xfrm>
          <a:prstGeom prst="rect">
            <a:avLst/>
          </a:prstGeom>
        </p:spPr>
        <p:txBody>
          <a:bodyPr wrap="none" tIns="0" bIns="0" anchor="t" anchorCtr="0"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algn="ctr">
              <a:lnSpc>
                <a:spcPct val="200000"/>
              </a:lnSpc>
            </a:pPr>
            <a:r>
              <a:rPr lang="en-GB" sz="5400" b="0" kern="0" dirty="0">
                <a:solidFill>
                  <a:schemeClr val="accent4"/>
                </a:solidFill>
              </a:rPr>
              <a:t>Thank you!</a:t>
            </a:r>
          </a:p>
          <a:p>
            <a:pPr algn="ctr"/>
            <a:br>
              <a:rPr lang="en-GB" b="0" kern="0" dirty="0">
                <a:latin typeface="EC Square Sans Pro" panose="020B0506040000020004" pitchFamily="34" charset="0"/>
              </a:rPr>
            </a:br>
            <a:r>
              <a:rPr lang="en-GB" b="0" kern="0" dirty="0">
                <a:latin typeface="EC Square Sans Pro" panose="020B0506040000020004" pitchFamily="34" charset="0"/>
              </a:rPr>
              <a:t> </a:t>
            </a:r>
            <a:br>
              <a:rPr lang="en-GB" b="0" kern="0" dirty="0">
                <a:latin typeface="EC Square Sans Pro" panose="020B0506040000020004" pitchFamily="34" charset="0"/>
              </a:rPr>
            </a:br>
            <a:br>
              <a:rPr lang="en-GB" b="0" kern="0" dirty="0">
                <a:latin typeface="EC Square Sans Pro" panose="020B0506040000020004" pitchFamily="34" charset="0"/>
              </a:rPr>
            </a:br>
            <a:br>
              <a:rPr lang="en-GB" kern="0" dirty="0"/>
            </a:br>
            <a:endParaRPr lang="en-GB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3107899" y="4221088"/>
            <a:ext cx="5674579" cy="523220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GB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endParaRPr lang="en-GB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5428" y="4765568"/>
            <a:ext cx="595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+mj-lt"/>
                <a:hlinkClick r:id="rId2"/>
              </a:rPr>
              <a:t>http://ec.europa.eu/horizon-europe</a:t>
            </a:r>
            <a:endParaRPr lang="en-GB" sz="1800" b="1" dirty="0">
              <a:solidFill>
                <a:schemeClr val="tx2"/>
              </a:solidFill>
              <a:latin typeface="+mj-lt"/>
            </a:endParaRPr>
          </a:p>
          <a:p>
            <a:pPr algn="ctr"/>
            <a:endParaRPr lang="en-GB" sz="1000" b="0" dirty="0" err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7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Widening participation and </a:t>
            </a:r>
            <a:br>
              <a:rPr lang="en-US" sz="3600" dirty="0"/>
            </a:br>
            <a:r>
              <a:rPr lang="en-US" sz="3600" dirty="0"/>
              <a:t>strengthening the European Research Area</a:t>
            </a:r>
            <a:br>
              <a:rPr lang="en-US" sz="3600" dirty="0"/>
            </a:br>
            <a:br>
              <a:rPr lang="en-US" sz="3600" dirty="0"/>
            </a:br>
            <a:r>
              <a:rPr lang="en-US" sz="2400" dirty="0" err="1"/>
              <a:t>Infoday</a:t>
            </a:r>
            <a:r>
              <a:rPr lang="en-US" sz="2400" dirty="0"/>
              <a:t> videos:</a:t>
            </a:r>
            <a:br>
              <a:rPr lang="en-US" sz="3600" dirty="0"/>
            </a:br>
            <a:r>
              <a:rPr lang="en-US" sz="1800" dirty="0">
                <a:hlinkClick r:id="rId2"/>
              </a:rPr>
              <a:t>https://www.youtube.com/watch?v=wdK-P91UtSo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>
                <a:hlinkClick r:id="rId3"/>
              </a:rPr>
              <a:t>https://www.youtube.com/watch?v=rbuDOB_oukQ</a:t>
            </a:r>
            <a:r>
              <a:rPr lang="en-US" sz="1800" dirty="0"/>
              <a:t> </a:t>
            </a:r>
            <a:br>
              <a:rPr lang="en-US" sz="3600" dirty="0"/>
            </a:b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HORIZON EUROPE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77012" y="1821102"/>
            <a:ext cx="34484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77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1445"/>
            <a:ext cx="10515600" cy="603025"/>
          </a:xfrm>
        </p:spPr>
        <p:txBody>
          <a:bodyPr/>
          <a:lstStyle/>
          <a:p>
            <a:r>
              <a:rPr lang="en-US" sz="2800" dirty="0"/>
              <a:t>Widening participation and strengthening the European Research Area:</a:t>
            </a:r>
            <a:r>
              <a:rPr lang="en-GB" sz="2800" dirty="0"/>
              <a:t> Policy narrative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2F95989-815D-482C-13B3-BAE9D08E6F56}"/>
              </a:ext>
            </a:extLst>
          </p:cNvPr>
          <p:cNvSpPr txBox="1">
            <a:spLocks/>
          </p:cNvSpPr>
          <p:nvPr/>
        </p:nvSpPr>
        <p:spPr>
          <a:xfrm>
            <a:off x="873959" y="1204332"/>
            <a:ext cx="10515600" cy="44620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0" u="sng" strike="noStrike" kern="1200" cap="none" spc="0" normalizeH="0" baseline="0" noProof="0" dirty="0" err="1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cs typeface="Arial"/>
              </a:rPr>
              <a:t>Widening</a:t>
            </a:r>
            <a:r>
              <a:rPr kumimoji="0" lang="fr-BE" b="1" i="0" u="sng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cs typeface="Arial"/>
              </a:rPr>
              <a:t> component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cs typeface="Arial"/>
              </a:rPr>
              <a:t>Tackle the innovation divide towards a  more inclusive and cohesive European research and innovation ecosystem in the European Union; 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Arial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cs typeface="Arial"/>
              </a:rPr>
              <a:t>Raise the bar of excellence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b="0" dirty="0">
                <a:solidFill>
                  <a:srgbClr val="004494"/>
                </a:solidFill>
                <a:latin typeface="Arial"/>
                <a:cs typeface="Arial"/>
              </a:rPr>
              <a:t>and visibility for research </a:t>
            </a:r>
            <a:r>
              <a:rPr lang="en-US" b="0" dirty="0" err="1">
                <a:solidFill>
                  <a:srgbClr val="004494"/>
                </a:solidFill>
                <a:latin typeface="Arial"/>
                <a:cs typeface="Arial"/>
              </a:rPr>
              <a:t>instiutions</a:t>
            </a:r>
            <a:r>
              <a:rPr lang="en-US" b="0" dirty="0">
                <a:solidFill>
                  <a:srgbClr val="004494"/>
                </a:solidFill>
                <a:latin typeface="Arial"/>
                <a:cs typeface="Arial"/>
              </a:rPr>
              <a:t> and teams in catching up countries;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cs typeface="Arial"/>
              </a:rPr>
              <a:t>Existing disparities between R&amp;I leading and lagging countries and regions should be reduced by institutional and systemic policy reforms.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0" u="sng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ERA component</a:t>
            </a:r>
            <a:endParaRPr kumimoji="0" lang="fr-BE" b="1" i="0" u="none" strike="noStrike" kern="1200" cap="none" spc="0" normalizeH="0" baseline="0" noProof="0" dirty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Support the four objectives set out in the ERA Communication, and the implementation of the 20 actions in the ERA Policy Agenda</a:t>
            </a:r>
            <a:r>
              <a:rPr lang="en-US" sz="1800" b="0" dirty="0">
                <a:solidFill>
                  <a:srgbClr val="004494"/>
                </a:solidFill>
                <a:latin typeface="Arial"/>
                <a:ea typeface="+mn-lt"/>
                <a:cs typeface="Arial"/>
              </a:rPr>
              <a:t> 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Prioritising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investments and reforms, Improving access to excellence, Translating R&amp;I results into the economy, Deepening the ERA)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1800" b="0" i="1" dirty="0">
              <a:solidFill>
                <a:srgbClr val="004494"/>
              </a:solidFill>
              <a:latin typeface="Arial"/>
              <a:ea typeface="+mn-lt"/>
              <a:cs typeface="Arial"/>
            </a:endParaRPr>
          </a:p>
          <a:p>
            <a:pPr lvl="0">
              <a:buClr>
                <a:srgbClr val="024B9C"/>
              </a:buClr>
            </a:pPr>
            <a:r>
              <a:rPr lang="en-US" sz="1800" u="sng" dirty="0">
                <a:solidFill>
                  <a:srgbClr val="004494"/>
                </a:solidFill>
                <a:ea typeface="+mn-lt"/>
                <a:cs typeface="Arial"/>
              </a:rPr>
              <a:t>Synergies with other funding </a:t>
            </a:r>
            <a:r>
              <a:rPr lang="en-US" sz="1800" u="sng" dirty="0" err="1">
                <a:solidFill>
                  <a:srgbClr val="004494"/>
                </a:solidFill>
                <a:ea typeface="+mn-lt"/>
                <a:cs typeface="Arial"/>
              </a:rPr>
              <a:t>programmes</a:t>
            </a:r>
            <a:r>
              <a:rPr lang="en-US" sz="1800" u="sng" dirty="0">
                <a:solidFill>
                  <a:srgbClr val="004494"/>
                </a:solidFill>
                <a:ea typeface="+mn-lt"/>
                <a:cs typeface="Arial"/>
              </a:rPr>
              <a:t>/work </a:t>
            </a:r>
            <a:r>
              <a:rPr lang="en-US" sz="1800" u="sng" dirty="0" err="1">
                <a:solidFill>
                  <a:srgbClr val="004494"/>
                </a:solidFill>
                <a:ea typeface="+mn-lt"/>
                <a:cs typeface="Arial"/>
              </a:rPr>
              <a:t>programme</a:t>
            </a:r>
            <a:r>
              <a:rPr lang="en-US" sz="1800" u="sng" dirty="0">
                <a:solidFill>
                  <a:srgbClr val="004494"/>
                </a:solidFill>
                <a:ea typeface="+mn-lt"/>
                <a:cs typeface="Arial"/>
              </a:rPr>
              <a:t> parts</a:t>
            </a:r>
          </a:p>
          <a:p>
            <a:pPr marL="285750" lvl="0" indent="-285750">
              <a:buClr>
                <a:srgbClr val="024B9C"/>
              </a:buClr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rgbClr val="004494"/>
                </a:solidFill>
                <a:ea typeface="+mn-lt"/>
                <a:cs typeface="Arial"/>
              </a:rPr>
              <a:t>Horizon Europe including thematic clusters and R&amp;I missions, in relation to the relevant actions in the ERA Policy Agenda, and of the ambition of the Pact for R&amp;I in general;</a:t>
            </a:r>
          </a:p>
          <a:p>
            <a:pPr marL="285750" lvl="0" indent="-285750">
              <a:buClr>
                <a:srgbClr val="024B9C"/>
              </a:buClr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rgbClr val="004494"/>
                </a:solidFill>
                <a:ea typeface="+mn-lt"/>
                <a:cs typeface="Arial"/>
              </a:rPr>
              <a:t>Cohesion policy and other similar community funding such as RRF, IPA (in particular for Widening);</a:t>
            </a:r>
          </a:p>
          <a:p>
            <a:pPr marL="285750" lvl="0" indent="-285750">
              <a:buClr>
                <a:srgbClr val="024B9C"/>
              </a:buClr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rgbClr val="004494"/>
                </a:solidFill>
                <a:ea typeface="+mn-lt"/>
                <a:cs typeface="Arial"/>
              </a:rPr>
              <a:t>Erasmus+ (European Strategy for Universities);</a:t>
            </a:r>
          </a:p>
          <a:p>
            <a:pPr marL="285750" lvl="0" indent="-285750">
              <a:buClr>
                <a:srgbClr val="024B9C"/>
              </a:buClr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rgbClr val="004494"/>
                </a:solidFill>
                <a:ea typeface="+mn-lt"/>
                <a:cs typeface="Arial"/>
              </a:rPr>
              <a:t>… and of course the national investments and reforms, including those supported by RRF.</a:t>
            </a:r>
          </a:p>
        </p:txBody>
      </p:sp>
    </p:spTree>
    <p:extLst>
      <p:ext uri="{BB962C8B-B14F-4D97-AF65-F5344CB8AC3E}">
        <p14:creationId xmlns:p14="http://schemas.microsoft.com/office/powerpoint/2010/main" val="2484789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4737"/>
            <a:ext cx="10515600" cy="599984"/>
          </a:xfrm>
        </p:spPr>
        <p:txBody>
          <a:bodyPr/>
          <a:lstStyle/>
          <a:p>
            <a:r>
              <a:rPr lang="en-US"/>
              <a:t>WIDERA WP part 2023-2024 in a nutshell</a:t>
            </a:r>
            <a:endParaRPr lang="en-GB" sz="3600"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347554" y="1769782"/>
            <a:ext cx="864000" cy="864000"/>
            <a:chOff x="5597465" y="3720615"/>
            <a:chExt cx="864000" cy="864000"/>
          </a:xfrm>
        </p:grpSpPr>
        <p:sp>
          <p:nvSpPr>
            <p:cNvPr id="5" name="Oval 4"/>
            <p:cNvSpPr/>
            <p:nvPr/>
          </p:nvSpPr>
          <p:spPr>
            <a:xfrm>
              <a:off x="5597465" y="3720615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700" y="3754850"/>
              <a:ext cx="795530" cy="79553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1017143" y="1372017"/>
            <a:ext cx="864000" cy="864000"/>
            <a:chOff x="6673743" y="3724632"/>
            <a:chExt cx="864000" cy="864000"/>
          </a:xfrm>
        </p:grpSpPr>
        <p:sp>
          <p:nvSpPr>
            <p:cNvPr id="9" name="Oval 8"/>
            <p:cNvSpPr/>
            <p:nvPr/>
          </p:nvSpPr>
          <p:spPr>
            <a:xfrm>
              <a:off x="6673743" y="3724632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502" y="3758867"/>
              <a:ext cx="792482" cy="795530"/>
            </a:xfrm>
            <a:prstGeom prst="rect">
              <a:avLst/>
            </a:prstGeom>
          </p:spPr>
        </p:pic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2F95989-815D-482C-13B3-BAE9D08E6F56}"/>
              </a:ext>
            </a:extLst>
          </p:cNvPr>
          <p:cNvSpPr txBox="1">
            <a:spLocks/>
          </p:cNvSpPr>
          <p:nvPr/>
        </p:nvSpPr>
        <p:spPr>
          <a:xfrm>
            <a:off x="838200" y="1408281"/>
            <a:ext cx="10515600" cy="4174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3 Destinations: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Improved access to Excellence, 7 calls, 8 topics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call deadlines 12/4/2023, 28/9/2023,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7/3/2024 and 26/9/2024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Attracting and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mobilising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the best talents, 4 calls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call deadlines 7/3/2024 and 26/9/2024, and 2 aligned to MSCA 13/9/2023 and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11/9/2024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Reforming and enhancing the EU research and innovation system,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2 calls, 24 topics, call deadlines 9/3/2023 and 12/3/2024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Other actions: 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2 Prizes: Horizon Impact Award, EU Award for (Academic) Gender Equality Champions;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 GIB: RESAVER, EUCYS; COST, presidency events etc.;</a:t>
            </a: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10 Procurements and 4 groups of expert contract actions;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1 Contribution Agreement with OECD.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~EUR 900 million total budget: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~EUR 445 million on topics/actions 2023,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~EUR 455 million on topics/actions 2024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316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19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081933" y="206462"/>
            <a:ext cx="11221279" cy="585275"/>
          </a:xfrm>
        </p:spPr>
        <p:txBody>
          <a:bodyPr/>
          <a:lstStyle/>
          <a:p>
            <a:r>
              <a:rPr lang="en-GB" altLang="en-US" sz="2800" b="1" dirty="0"/>
              <a:t>Widening participation: Policy Objectives 2023/2024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83389" y="1094104"/>
            <a:ext cx="8208912" cy="5505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45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F5494"/>
                </a:solidFill>
              </a:rPr>
              <a:t>Encourage </a:t>
            </a:r>
            <a:r>
              <a:rPr lang="en-US" sz="2000" b="1" dirty="0">
                <a:solidFill>
                  <a:srgbClr val="0F5494"/>
                </a:solidFill>
              </a:rPr>
              <a:t>institutional reforms and transformation processes </a:t>
            </a:r>
            <a:r>
              <a:rPr lang="en-US" sz="2000" dirty="0">
                <a:solidFill>
                  <a:srgbClr val="0F5494"/>
                </a:solidFill>
              </a:rPr>
              <a:t>of the R&amp;I system at national and regional level in Widening countries in line with ERA principles;</a:t>
            </a:r>
          </a:p>
          <a:p>
            <a:pPr marL="457200" indent="-457200">
              <a:spcAft>
                <a:spcPts val="45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sz="2000" dirty="0" err="1">
                <a:solidFill>
                  <a:srgbClr val="0F5494"/>
                </a:solidFill>
              </a:rPr>
              <a:t>Mobilise</a:t>
            </a:r>
            <a:r>
              <a:rPr lang="en-US" sz="2000" dirty="0">
                <a:solidFill>
                  <a:srgbClr val="0F5494"/>
                </a:solidFill>
              </a:rPr>
              <a:t> </a:t>
            </a:r>
            <a:r>
              <a:rPr lang="en-US" sz="2000" b="1" dirty="0">
                <a:solidFill>
                  <a:srgbClr val="0F5494"/>
                </a:solidFill>
              </a:rPr>
              <a:t>national investments in R</a:t>
            </a:r>
            <a:r>
              <a:rPr lang="en-US" sz="2000" dirty="0">
                <a:solidFill>
                  <a:srgbClr val="0F5494"/>
                </a:solidFill>
              </a:rPr>
              <a:t>&amp;</a:t>
            </a:r>
            <a:r>
              <a:rPr lang="en-US" sz="2000" b="1" dirty="0">
                <a:solidFill>
                  <a:srgbClr val="0F5494"/>
                </a:solidFill>
              </a:rPr>
              <a:t>I</a:t>
            </a:r>
            <a:r>
              <a:rPr lang="en-US" sz="2000" dirty="0">
                <a:solidFill>
                  <a:srgbClr val="0F5494"/>
                </a:solidFill>
              </a:rPr>
              <a:t> capacity in Widening countries;</a:t>
            </a:r>
          </a:p>
          <a:p>
            <a:pPr marL="457200" indent="-457200">
              <a:spcAft>
                <a:spcPts val="45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F5494"/>
                </a:solidFill>
              </a:rPr>
              <a:t>Raise the bar for </a:t>
            </a:r>
            <a:r>
              <a:rPr lang="en-US" sz="2000" b="1" dirty="0">
                <a:solidFill>
                  <a:srgbClr val="0F5494"/>
                </a:solidFill>
              </a:rPr>
              <a:t>excellence of R&amp;I actors </a:t>
            </a:r>
            <a:r>
              <a:rPr lang="en-US" sz="2000" dirty="0">
                <a:solidFill>
                  <a:srgbClr val="0F5494"/>
                </a:solidFill>
              </a:rPr>
              <a:t>in Widening countries in partnership with outstanding European and international institutions (‘win-win situation’);</a:t>
            </a:r>
          </a:p>
          <a:p>
            <a:pPr marL="457200" indent="-457200">
              <a:spcAft>
                <a:spcPts val="45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F5494"/>
                </a:solidFill>
              </a:rPr>
              <a:t>Increase number of </a:t>
            </a:r>
            <a:r>
              <a:rPr lang="en-US" sz="2000" b="1" dirty="0">
                <a:solidFill>
                  <a:srgbClr val="C00000"/>
                </a:solidFill>
              </a:rPr>
              <a:t>participations and success </a:t>
            </a:r>
            <a:r>
              <a:rPr lang="en-US" sz="2000" dirty="0">
                <a:solidFill>
                  <a:srgbClr val="0F5494"/>
                </a:solidFill>
              </a:rPr>
              <a:t>rates of widening actors in research and innovation projects in other parts of Horizon Europe (notably in Pillars 2 and 3);</a:t>
            </a:r>
          </a:p>
          <a:p>
            <a:pPr marL="457200" indent="-457200">
              <a:spcAft>
                <a:spcPts val="45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F5494"/>
                </a:solidFill>
              </a:rPr>
              <a:t>Promote the creation of </a:t>
            </a:r>
            <a:r>
              <a:rPr lang="en-US" sz="2000" b="1" dirty="0">
                <a:solidFill>
                  <a:srgbClr val="0F5494"/>
                </a:solidFill>
              </a:rPr>
              <a:t>new innovation ecosystems </a:t>
            </a:r>
            <a:r>
              <a:rPr lang="en-US" sz="2000" dirty="0">
                <a:solidFill>
                  <a:srgbClr val="0F5494"/>
                </a:solidFill>
              </a:rPr>
              <a:t>and scale up existing ones by a set of measures</a:t>
            </a:r>
          </a:p>
          <a:p>
            <a:pPr marL="457200" indent="-457200">
              <a:spcAft>
                <a:spcPts val="45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F5494"/>
                </a:solidFill>
              </a:rPr>
              <a:t>Foster </a:t>
            </a:r>
            <a:r>
              <a:rPr lang="en-US" sz="2000" b="1" dirty="0">
                <a:solidFill>
                  <a:srgbClr val="0F5494"/>
                </a:solidFill>
              </a:rPr>
              <a:t>brain circulation</a:t>
            </a:r>
            <a:r>
              <a:rPr lang="en-US" sz="2000" dirty="0">
                <a:solidFill>
                  <a:srgbClr val="0F5494"/>
                </a:solidFill>
              </a:rPr>
              <a:t>, including inter-sectoral mobility for researchers and innovators and turn it into brain gain for Widening countries.</a:t>
            </a:r>
            <a:endParaRPr lang="en-GB" sz="200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06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025127" y="2195244"/>
            <a:ext cx="3111400" cy="272244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None/>
              <a:defRPr sz="2600" b="0" i="0" u="sng">
                <a:solidFill>
                  <a:srgbClr val="0F549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lvl="1" indent="-285750" algn="just" eaLnBrk="0" hangingPunct="0">
              <a:spcBef>
                <a:spcPct val="20000"/>
              </a:spcBef>
              <a:buClr>
                <a:srgbClr val="0F5494"/>
              </a:buClr>
              <a:buChar char="•"/>
              <a:defRPr sz="2800" b="0">
                <a:solidFill>
                  <a:srgbClr val="0F549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algn="l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fr-BE" sz="1600" b="1" dirty="0">
                <a:solidFill>
                  <a:srgbClr val="044BA2"/>
                </a:solidFill>
                <a:latin typeface="Calibri"/>
                <a:cs typeface="Calibri"/>
              </a:rPr>
              <a:t>Call </a:t>
            </a:r>
            <a:r>
              <a:rPr lang="fr-BE" sz="1600" b="1" dirty="0" err="1">
                <a:solidFill>
                  <a:srgbClr val="044BA2"/>
                </a:solidFill>
                <a:latin typeface="Calibri"/>
                <a:cs typeface="Calibri"/>
              </a:rPr>
              <a:t>Opening</a:t>
            </a:r>
            <a:r>
              <a:rPr lang="fr-BE" sz="1600" b="1" dirty="0">
                <a:solidFill>
                  <a:srgbClr val="044BA2"/>
                </a:solidFill>
                <a:latin typeface="Calibri"/>
                <a:cs typeface="Calibri"/>
              </a:rPr>
              <a:t>: </a:t>
            </a:r>
            <a:r>
              <a:rPr lang="en-GB" sz="1600" b="1" dirty="0">
                <a:latin typeface="Calibri"/>
                <a:cs typeface="Calibri"/>
              </a:rPr>
              <a:t>10 Jan 2023</a:t>
            </a:r>
            <a:endParaRPr lang="fr-BE" sz="1600" b="1" dirty="0">
              <a:solidFill>
                <a:srgbClr val="044BA2"/>
              </a:solidFill>
            </a:endParaRPr>
          </a:p>
          <a:p>
            <a:pPr marL="0" lvl="1" indent="0" algn="l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fr-BE" sz="1600" b="1" dirty="0">
                <a:solidFill>
                  <a:srgbClr val="044BA2"/>
                </a:solidFill>
                <a:latin typeface="Calibri"/>
                <a:cs typeface="Calibri"/>
              </a:rPr>
              <a:t>Call </a:t>
            </a:r>
            <a:r>
              <a:rPr lang="fr-BE" sz="1600" b="1" dirty="0" err="1">
                <a:solidFill>
                  <a:srgbClr val="044BA2"/>
                </a:solidFill>
                <a:latin typeface="Calibri"/>
                <a:cs typeface="Calibri"/>
              </a:rPr>
              <a:t>Closure</a:t>
            </a:r>
            <a:r>
              <a:rPr lang="fr-BE" sz="1600" b="1" dirty="0">
                <a:solidFill>
                  <a:srgbClr val="044BA2"/>
                </a:solidFill>
                <a:latin typeface="Calibri"/>
                <a:cs typeface="Calibri"/>
              </a:rPr>
              <a:t>: </a:t>
            </a:r>
            <a:r>
              <a:rPr lang="en-GB" sz="1600" b="1" dirty="0">
                <a:latin typeface="Calibri"/>
                <a:cs typeface="Calibri"/>
              </a:rPr>
              <a:t>28 Sep 2023, </a:t>
            </a:r>
            <a:br>
              <a:rPr lang="en-GB" sz="1600" b="1" dirty="0">
                <a:latin typeface="Calibri"/>
                <a:cs typeface="Calibri"/>
              </a:rPr>
            </a:br>
            <a:r>
              <a:rPr lang="en-GB" sz="1600" b="1" dirty="0">
                <a:latin typeface="Calibri"/>
                <a:cs typeface="Calibri"/>
              </a:rPr>
              <a:t>	    </a:t>
            </a:r>
            <a:r>
              <a:rPr lang="en-GB" sz="1600" b="1" dirty="0">
                <a:solidFill>
                  <a:srgbClr val="C00000"/>
                </a:solidFill>
                <a:latin typeface="Calibri"/>
                <a:cs typeface="Calibri"/>
              </a:rPr>
              <a:t>26 Sep 2024</a:t>
            </a:r>
            <a:endParaRPr lang="en-GB" sz="1600" b="1" dirty="0">
              <a:solidFill>
                <a:srgbClr val="C00000"/>
              </a:solidFill>
            </a:endParaRPr>
          </a:p>
          <a:p>
            <a:pPr marL="0" lvl="1" indent="0" algn="l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fr-BE" sz="1600" b="1" dirty="0">
                <a:solidFill>
                  <a:srgbClr val="044BA2"/>
                </a:solidFill>
                <a:latin typeface="Calibri"/>
                <a:cs typeface="Calibri"/>
              </a:rPr>
              <a:t>ERA Policy Agenda action no: 16</a:t>
            </a:r>
            <a:endParaRPr lang="fr-BE" sz="1600" b="1" dirty="0">
              <a:solidFill>
                <a:srgbClr val="044BA2"/>
              </a:solidFill>
            </a:endParaRPr>
          </a:p>
          <a:p>
            <a:pPr marL="0" lvl="1" indent="0" algn="l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en-US" sz="1600" b="1" dirty="0">
                <a:solidFill>
                  <a:srgbClr val="044BA2"/>
                </a:solidFill>
                <a:latin typeface="Calibri"/>
                <a:cs typeface="Calibri"/>
              </a:rPr>
              <a:t>Type of Action: CSA</a:t>
            </a:r>
          </a:p>
          <a:p>
            <a:pPr marL="0" lvl="1" indent="0" algn="l">
              <a:spcBef>
                <a:spcPts val="0"/>
              </a:spcBef>
              <a:spcAft>
                <a:spcPts val="1200"/>
              </a:spcAft>
              <a:buClr>
                <a:srgbClr val="931680"/>
              </a:buClr>
              <a:buNone/>
              <a:defRPr/>
            </a:pPr>
            <a:r>
              <a:rPr lang="en-US" sz="1600" b="1" dirty="0">
                <a:solidFill>
                  <a:srgbClr val="004494"/>
                </a:solidFill>
              </a:rPr>
              <a:t>Budget: EUR Million 40 + 40</a:t>
            </a:r>
          </a:p>
          <a:p>
            <a:pPr marL="0" lvl="1" indent="0" algn="l">
              <a:spcBef>
                <a:spcPts val="0"/>
              </a:spcBef>
              <a:spcAft>
                <a:spcPts val="1200"/>
              </a:spcAft>
              <a:buClr>
                <a:srgbClr val="931680"/>
              </a:buClr>
              <a:buNone/>
              <a:defRPr/>
            </a:pPr>
            <a:r>
              <a:rPr lang="en-US" sz="1600" b="1" dirty="0">
                <a:solidFill>
                  <a:srgbClr val="004494"/>
                </a:solidFill>
              </a:rPr>
              <a:t>Indicative number of projects: 160</a:t>
            </a:r>
          </a:p>
          <a:p>
            <a:pPr marL="0" lvl="1" indent="0" algn="l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br>
              <a:rPr lang="en-US" sz="1600" dirty="0"/>
            </a:br>
            <a:endParaRPr lang="en-US" sz="1600" dirty="0">
              <a:solidFill>
                <a:srgbClr val="035DC1"/>
              </a:solidFill>
            </a:endParaRPr>
          </a:p>
          <a:p>
            <a:pPr algn="just" fontAlgn="base">
              <a:spcBef>
                <a:spcPts val="600"/>
              </a:spcBef>
              <a:spcAft>
                <a:spcPts val="1200"/>
              </a:spcAft>
              <a:buClr>
                <a:srgbClr val="0F5494"/>
              </a:buClr>
              <a:defRPr/>
            </a:pPr>
            <a:endParaRPr lang="en-US" sz="2000" u="none" dirty="0"/>
          </a:p>
        </p:txBody>
      </p:sp>
      <p:sp>
        <p:nvSpPr>
          <p:cNvPr id="7" name="Pentagon 6"/>
          <p:cNvSpPr/>
          <p:nvPr/>
        </p:nvSpPr>
        <p:spPr>
          <a:xfrm>
            <a:off x="112444" y="2191036"/>
            <a:ext cx="2032000" cy="756084"/>
          </a:xfrm>
          <a:prstGeom prst="homePlate">
            <a:avLst/>
          </a:prstGeom>
          <a:solidFill>
            <a:srgbClr val="E966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hu-HU" sz="2000" b="1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lang="hu-HU" sz="20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b="1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  <a:r>
              <a:rPr lang="en-IE" sz="20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endParaRPr lang="en-GB" sz="20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22524" y="1271185"/>
            <a:ext cx="972819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cs typeface="Arial"/>
              </a:rPr>
              <a:t>Research </a:t>
            </a:r>
            <a:r>
              <a:rPr lang="de-DE" b="1" dirty="0" err="1">
                <a:solidFill>
                  <a:schemeClr val="tx2"/>
                </a:solidFill>
                <a:cs typeface="Arial"/>
              </a:rPr>
              <a:t>institutions</a:t>
            </a:r>
            <a:r>
              <a:rPr lang="de-DE" b="1" dirty="0">
                <a:solidFill>
                  <a:schemeClr val="tx2"/>
                </a:solidFill>
                <a:cs typeface="Arial"/>
              </a:rPr>
              <a:t> </a:t>
            </a:r>
            <a:r>
              <a:rPr lang="de-DE" b="1" dirty="0" err="1">
                <a:solidFill>
                  <a:schemeClr val="tx2"/>
                </a:solidFill>
                <a:cs typeface="Arial"/>
              </a:rPr>
              <a:t>from</a:t>
            </a:r>
            <a:r>
              <a:rPr lang="de-DE" b="1" dirty="0">
                <a:solidFill>
                  <a:schemeClr val="tx2"/>
                </a:solidFill>
                <a:cs typeface="Arial"/>
              </a:rPr>
              <a:t> </a:t>
            </a:r>
            <a:r>
              <a:rPr lang="de-DE" b="1" dirty="0" err="1">
                <a:solidFill>
                  <a:schemeClr val="tx2"/>
                </a:solidFill>
                <a:cs typeface="Arial"/>
              </a:rPr>
              <a:t>Widening</a:t>
            </a:r>
            <a:r>
              <a:rPr lang="de-DE" b="1" dirty="0">
                <a:solidFill>
                  <a:schemeClr val="tx2"/>
                </a:solidFill>
                <a:cs typeface="Arial"/>
              </a:rPr>
              <a:t> countries </a:t>
            </a:r>
            <a:r>
              <a:rPr lang="de-DE" b="1" dirty="0" err="1">
                <a:solidFill>
                  <a:schemeClr val="tx2"/>
                </a:solidFill>
                <a:cs typeface="Arial"/>
              </a:rPr>
              <a:t>joining</a:t>
            </a:r>
            <a:r>
              <a:rPr lang="de-DE" b="1" dirty="0">
                <a:solidFill>
                  <a:schemeClr val="tx2"/>
                </a:solidFill>
                <a:cs typeface="Arial"/>
              </a:rPr>
              <a:t> </a:t>
            </a:r>
            <a:br>
              <a:rPr lang="de-DE" b="1" dirty="0">
                <a:solidFill>
                  <a:schemeClr val="tx2"/>
                </a:solidFill>
                <a:cs typeface="Arial"/>
              </a:rPr>
            </a:br>
            <a:r>
              <a:rPr lang="de-DE" b="1" dirty="0" err="1">
                <a:solidFill>
                  <a:schemeClr val="tx2"/>
                </a:solidFill>
                <a:cs typeface="Arial"/>
              </a:rPr>
              <a:t>Horizon</a:t>
            </a:r>
            <a:r>
              <a:rPr lang="de-DE" b="1" dirty="0">
                <a:solidFill>
                  <a:schemeClr val="tx2"/>
                </a:solidFill>
                <a:cs typeface="Arial"/>
              </a:rPr>
              <a:t> Europe </a:t>
            </a:r>
            <a:r>
              <a:rPr lang="de-DE" b="1" dirty="0" err="1">
                <a:solidFill>
                  <a:schemeClr val="tx2"/>
                </a:solidFill>
                <a:cs typeface="Arial"/>
              </a:rPr>
              <a:t>Pillar</a:t>
            </a:r>
            <a:r>
              <a:rPr lang="de-DE" b="1" dirty="0">
                <a:solidFill>
                  <a:schemeClr val="tx2"/>
                </a:solidFill>
                <a:cs typeface="Arial"/>
              </a:rPr>
              <a:t> 2 and EIC </a:t>
            </a:r>
            <a:r>
              <a:rPr lang="de-DE" b="1" dirty="0" err="1">
                <a:solidFill>
                  <a:schemeClr val="tx2"/>
                </a:solidFill>
                <a:cs typeface="Arial"/>
              </a:rPr>
              <a:t>pathfinder</a:t>
            </a:r>
            <a:r>
              <a:rPr lang="de-DE" b="1" dirty="0">
                <a:solidFill>
                  <a:schemeClr val="tx2"/>
                </a:solidFill>
                <a:cs typeface="Arial"/>
              </a:rPr>
              <a:t> </a:t>
            </a:r>
            <a:r>
              <a:rPr lang="de-DE" b="1" dirty="0" err="1">
                <a:solidFill>
                  <a:schemeClr val="tx2"/>
                </a:solidFill>
                <a:cs typeface="Arial"/>
              </a:rPr>
              <a:t>actions</a:t>
            </a:r>
            <a:endParaRPr lang="de-DE" b="1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22523" y="2191036"/>
            <a:ext cx="6680835" cy="394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None/>
              <a:defRPr sz="2600" b="0" i="0" u="sng">
                <a:solidFill>
                  <a:srgbClr val="0F549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lvl="1" indent="-285750" algn="just" eaLnBrk="0" hangingPunct="0">
              <a:spcBef>
                <a:spcPct val="20000"/>
              </a:spcBef>
              <a:buClr>
                <a:srgbClr val="0F5494"/>
              </a:buClr>
              <a:buChar char="•"/>
              <a:defRPr sz="2800" b="0">
                <a:solidFill>
                  <a:srgbClr val="0F549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l">
              <a:buClr>
                <a:srgbClr val="035DC1"/>
              </a:buClr>
              <a:buFont typeface="Wingdings"/>
              <a:buChar char="§"/>
            </a:pPr>
            <a:r>
              <a:rPr lang="en-US" sz="1800" u="none" dirty="0">
                <a:latin typeface="Calibri"/>
                <a:cs typeface="Calibri"/>
              </a:rPr>
              <a:t>Unlocked excellence and increased visibility of the participants from the Widening countries, improved knowledge circulation, and reduced lack of participation of Widening countries in thematic domains;</a:t>
            </a:r>
            <a:endParaRPr lang="en-US" sz="1800" u="none" dirty="0">
              <a:solidFill>
                <a:schemeClr val="tx2"/>
              </a:solidFill>
            </a:endParaRPr>
          </a:p>
          <a:p>
            <a:pPr marL="285750" indent="-285750" algn="l">
              <a:buClr>
                <a:srgbClr val="035DC1"/>
              </a:buClr>
              <a:buFont typeface="Wingdings"/>
              <a:buChar char="§"/>
            </a:pPr>
            <a:r>
              <a:rPr lang="en-GB" sz="1800" u="none" dirty="0">
                <a:latin typeface="Calibri"/>
                <a:cs typeface="Calibri"/>
              </a:rPr>
              <a:t>Opened up silos of established closed consortia, improved research excellence of the Widening country’s institutions in specific fields, enlarged outreach of the participants’ R&amp;I actions and provided access to new talent pools</a:t>
            </a:r>
            <a:r>
              <a:rPr lang="en-US" sz="1800" u="none" dirty="0">
                <a:solidFill>
                  <a:schemeClr val="tx2"/>
                </a:solidFill>
                <a:latin typeface="Calibri"/>
                <a:cs typeface="Calibri"/>
              </a:rPr>
              <a:t>;</a:t>
            </a:r>
            <a:endParaRPr lang="en-US" sz="1800" u="none" dirty="0">
              <a:solidFill>
                <a:schemeClr val="tx2"/>
              </a:solidFill>
            </a:endParaRPr>
          </a:p>
          <a:p>
            <a:pPr marL="285750" indent="-285750" algn="l">
              <a:buClr>
                <a:srgbClr val="035DC1"/>
              </a:buClr>
              <a:buFont typeface="Wingdings"/>
              <a:buChar char="§"/>
            </a:pPr>
            <a:r>
              <a:rPr lang="en-GB" sz="1800" u="none" dirty="0">
                <a:latin typeface="Calibri"/>
                <a:cs typeface="Calibri"/>
              </a:rPr>
              <a:t>New competencies and skills for working in transnational projects including research management and dissemination and exploitation acquired. </a:t>
            </a:r>
          </a:p>
          <a:p>
            <a:pPr algn="l">
              <a:buClr>
                <a:srgbClr val="035DC1"/>
              </a:buClr>
            </a:pPr>
            <a:r>
              <a:rPr lang="en-GB" sz="1800" b="1" u="none" dirty="0">
                <a:solidFill>
                  <a:srgbClr val="00B050"/>
                </a:solidFill>
                <a:latin typeface="Calibri"/>
                <a:cs typeface="Calibri"/>
                <a:sym typeface="Wingdings" panose="05000000000000000000" pitchFamily="2" charset="2"/>
              </a:rPr>
              <a:t> List of eligible projects: </a:t>
            </a:r>
            <a:r>
              <a:rPr lang="en-GB" sz="1800" u="none" dirty="0">
                <a:solidFill>
                  <a:schemeClr val="tx2"/>
                </a:solidFill>
                <a:latin typeface="Calibri"/>
                <a:cs typeface="Calibri"/>
                <a:sym typeface="Wingdings" panose="05000000000000000000" pitchFamily="2" charset="2"/>
                <a:hlinkClick r:id="rId3"/>
              </a:rPr>
              <a:t>https://ec.europa.eu/info/funding-tenders/opportunities/portal/screen/opportunities/horizon/hop-on</a:t>
            </a:r>
            <a:r>
              <a:rPr lang="en-GB" sz="1800" u="none" dirty="0">
                <a:solidFill>
                  <a:schemeClr val="tx2"/>
                </a:solidFill>
                <a:latin typeface="Calibri"/>
                <a:cs typeface="Calibri"/>
                <a:sym typeface="Wingdings" panose="05000000000000000000" pitchFamily="2" charset="2"/>
              </a:rPr>
              <a:t> </a:t>
            </a:r>
            <a:endParaRPr lang="en-US" sz="1800" u="none" dirty="0">
              <a:solidFill>
                <a:schemeClr val="tx2"/>
              </a:solidFill>
            </a:endParaRPr>
          </a:p>
          <a:p>
            <a:pPr marL="342900" lvl="0" indent="-342900" algn="just">
              <a:buClr>
                <a:srgbClr val="FFFFFF"/>
              </a:buClr>
              <a:buFont typeface="Wingdings"/>
              <a:buChar char="§"/>
            </a:pPr>
            <a:endParaRPr lang="en-GB" sz="1600" b="1" u="none" dirty="0"/>
          </a:p>
          <a:p>
            <a:pPr marL="285750" lvl="0" indent="-285750" algn="just" fontAlgn="base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Wingdings"/>
              <a:buChar char="§"/>
            </a:pPr>
            <a:endParaRPr lang="en-US" sz="1400" b="1" u="none" dirty="0"/>
          </a:p>
          <a:p>
            <a:pPr marL="342900" lvl="0" indent="-342900" algn="just" fontAlgn="base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Wingdings"/>
              <a:buChar char="§"/>
            </a:pPr>
            <a:endParaRPr lang="en-US" sz="2000" u="none" dirty="0"/>
          </a:p>
        </p:txBody>
      </p:sp>
      <p:sp>
        <p:nvSpPr>
          <p:cNvPr id="9" name="TextBox 8"/>
          <p:cNvSpPr txBox="1"/>
          <p:nvPr/>
        </p:nvSpPr>
        <p:spPr>
          <a:xfrm>
            <a:off x="901700" y="309042"/>
            <a:ext cx="1003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HORIZON-WIDERA-ACCESS-06-01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Hop on Facility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099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025127" y="2212180"/>
            <a:ext cx="3111401" cy="239327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None/>
              <a:defRPr sz="2600" b="0" i="0" u="sng">
                <a:solidFill>
                  <a:srgbClr val="0F549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lvl="1" indent="-285750" algn="just" eaLnBrk="0" hangingPunct="0">
              <a:spcBef>
                <a:spcPct val="20000"/>
              </a:spcBef>
              <a:buClr>
                <a:srgbClr val="0F5494"/>
              </a:buClr>
              <a:buChar char="•"/>
              <a:defRPr sz="2800" b="0">
                <a:solidFill>
                  <a:srgbClr val="0F549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algn="l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fr-BE" sz="1600" b="1" dirty="0">
                <a:solidFill>
                  <a:srgbClr val="044BA2"/>
                </a:solidFill>
                <a:latin typeface="Calibri"/>
                <a:cs typeface="Calibri"/>
              </a:rPr>
              <a:t>Call </a:t>
            </a:r>
            <a:r>
              <a:rPr lang="fr-BE" sz="1600" b="1" dirty="0" err="1">
                <a:solidFill>
                  <a:srgbClr val="044BA2"/>
                </a:solidFill>
                <a:latin typeface="Calibri"/>
                <a:cs typeface="Calibri"/>
              </a:rPr>
              <a:t>Opening</a:t>
            </a:r>
            <a:r>
              <a:rPr lang="fr-BE" sz="1600" b="1" dirty="0">
                <a:solidFill>
                  <a:srgbClr val="044BA2"/>
                </a:solidFill>
                <a:latin typeface="Calibri"/>
                <a:cs typeface="Calibri"/>
              </a:rPr>
              <a:t>: </a:t>
            </a:r>
            <a:r>
              <a:rPr lang="en-GB" sz="1600" b="1" dirty="0">
                <a:latin typeface="Calibri"/>
                <a:cs typeface="Calibri"/>
              </a:rPr>
              <a:t>28 Sep 2023</a:t>
            </a:r>
            <a:endParaRPr lang="fr-BE" sz="1600" b="1" dirty="0">
              <a:solidFill>
                <a:srgbClr val="044BA2"/>
              </a:solidFill>
            </a:endParaRPr>
          </a:p>
          <a:p>
            <a:pPr marL="0" lvl="1" indent="0" algn="l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fr-BE" sz="1600" b="1" dirty="0">
                <a:solidFill>
                  <a:srgbClr val="044BA2"/>
                </a:solidFill>
                <a:latin typeface="Calibri"/>
                <a:cs typeface="Calibri"/>
              </a:rPr>
              <a:t>Call </a:t>
            </a:r>
            <a:r>
              <a:rPr lang="fr-BE" sz="1600" b="1" dirty="0" err="1">
                <a:solidFill>
                  <a:srgbClr val="044BA2"/>
                </a:solidFill>
                <a:latin typeface="Calibri"/>
                <a:cs typeface="Calibri"/>
              </a:rPr>
              <a:t>Closure</a:t>
            </a:r>
            <a:r>
              <a:rPr lang="fr-BE" sz="1600" b="1" dirty="0">
                <a:solidFill>
                  <a:srgbClr val="044BA2"/>
                </a:solidFill>
                <a:latin typeface="Calibri"/>
                <a:cs typeface="Calibri"/>
              </a:rPr>
              <a:t>: </a:t>
            </a:r>
            <a:r>
              <a:rPr lang="en-GB" sz="1600" b="1" dirty="0">
                <a:latin typeface="Calibri"/>
                <a:cs typeface="Calibri"/>
              </a:rPr>
              <a:t>07 Mar 2024</a:t>
            </a:r>
            <a:endParaRPr lang="en-GB" sz="1600" b="1" dirty="0"/>
          </a:p>
          <a:p>
            <a:pPr marL="0" lvl="1" indent="0" algn="l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fr-BE" sz="1600" b="1" dirty="0">
                <a:solidFill>
                  <a:srgbClr val="044BA2"/>
                </a:solidFill>
                <a:latin typeface="Calibri"/>
                <a:cs typeface="Calibri"/>
              </a:rPr>
              <a:t>ERA Policy Agenda action no: 16</a:t>
            </a:r>
            <a:endParaRPr lang="fr-BE" sz="1600" b="1" dirty="0">
              <a:solidFill>
                <a:srgbClr val="044BA2"/>
              </a:solidFill>
            </a:endParaRPr>
          </a:p>
          <a:p>
            <a:pPr marL="0" lvl="1" indent="0" algn="l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en-US" sz="1600" b="1" dirty="0">
                <a:solidFill>
                  <a:srgbClr val="044BA2"/>
                </a:solidFill>
                <a:latin typeface="Calibri"/>
                <a:cs typeface="Calibri"/>
              </a:rPr>
              <a:t>Type of Action: CSA</a:t>
            </a:r>
          </a:p>
          <a:p>
            <a:pPr marL="0" lvl="1" indent="0" algn="l">
              <a:spcBef>
                <a:spcPts val="0"/>
              </a:spcBef>
              <a:spcAft>
                <a:spcPts val="1200"/>
              </a:spcAft>
              <a:buClr>
                <a:srgbClr val="931680"/>
              </a:buClr>
              <a:buNone/>
              <a:defRPr/>
            </a:pPr>
            <a:r>
              <a:rPr lang="en-US" sz="1600" b="1" dirty="0">
                <a:solidFill>
                  <a:srgbClr val="004494"/>
                </a:solidFill>
              </a:rPr>
              <a:t>Budget: EUR Million 60</a:t>
            </a:r>
          </a:p>
          <a:p>
            <a:pPr marL="0" lvl="1" indent="0" algn="l">
              <a:spcBef>
                <a:spcPts val="0"/>
              </a:spcBef>
              <a:spcAft>
                <a:spcPts val="1200"/>
              </a:spcAft>
              <a:buClr>
                <a:srgbClr val="931680"/>
              </a:buClr>
              <a:buNone/>
              <a:defRPr/>
            </a:pPr>
            <a:r>
              <a:rPr lang="en-US" sz="1600" b="1" dirty="0">
                <a:solidFill>
                  <a:srgbClr val="004494"/>
                </a:solidFill>
              </a:rPr>
              <a:t>Indicative number of projects: 12</a:t>
            </a:r>
          </a:p>
          <a:p>
            <a:pPr marL="0" lvl="1" indent="0" algn="l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br>
              <a:rPr lang="en-US" sz="1600" dirty="0"/>
            </a:br>
            <a:endParaRPr lang="en-US" sz="1600" dirty="0">
              <a:solidFill>
                <a:srgbClr val="035DC1"/>
              </a:solidFill>
            </a:endParaRPr>
          </a:p>
          <a:p>
            <a:pPr algn="just" fontAlgn="base">
              <a:spcBef>
                <a:spcPts val="600"/>
              </a:spcBef>
              <a:spcAft>
                <a:spcPts val="1200"/>
              </a:spcAft>
              <a:buClr>
                <a:srgbClr val="0F5494"/>
              </a:buClr>
              <a:defRPr/>
            </a:pPr>
            <a:endParaRPr lang="en-US" sz="2000" u="none" dirty="0"/>
          </a:p>
        </p:txBody>
      </p:sp>
      <p:sp>
        <p:nvSpPr>
          <p:cNvPr id="7" name="Pentagon 6"/>
          <p:cNvSpPr/>
          <p:nvPr/>
        </p:nvSpPr>
        <p:spPr>
          <a:xfrm>
            <a:off x="190501" y="2191036"/>
            <a:ext cx="2032000" cy="756084"/>
          </a:xfrm>
          <a:prstGeom prst="homePlate">
            <a:avLst/>
          </a:prstGeom>
          <a:solidFill>
            <a:srgbClr val="E966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hu-HU" sz="2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lang="hu-HU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  <a:r>
              <a:rPr lang="en-IE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endParaRPr lang="en-GB" sz="200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749" y="1061855"/>
            <a:ext cx="10340779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b="1" dirty="0" err="1">
                <a:solidFill>
                  <a:schemeClr val="tx2"/>
                </a:solidFill>
              </a:rPr>
              <a:t>Collaboration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of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place-based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innovation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ecosystems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using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the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quadruple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helix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model</a:t>
            </a:r>
            <a:endParaRPr lang="en-US" dirty="0">
              <a:solidFill>
                <a:schemeClr val="tx2"/>
              </a:solidFill>
            </a:endParaRPr>
          </a:p>
          <a:p>
            <a:endParaRPr lang="en-GB" sz="1700" dirty="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08329" y="1433347"/>
            <a:ext cx="9133183" cy="489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None/>
              <a:defRPr sz="2600" b="0" i="0" u="sng">
                <a:solidFill>
                  <a:srgbClr val="0F549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lvl="1" indent="-285750" algn="just" eaLnBrk="0" hangingPunct="0">
              <a:spcBef>
                <a:spcPct val="20000"/>
              </a:spcBef>
              <a:buClr>
                <a:srgbClr val="0F5494"/>
              </a:buClr>
              <a:buChar char="•"/>
              <a:defRPr sz="2800" b="0">
                <a:solidFill>
                  <a:srgbClr val="0F549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l">
              <a:buClr>
                <a:srgbClr val="035DC1"/>
              </a:buClr>
              <a:buFont typeface="Wingdings"/>
              <a:buChar char="§"/>
            </a:pPr>
            <a:r>
              <a:rPr lang="en-GB" sz="1800" u="none" dirty="0">
                <a:latin typeface="Calibri"/>
                <a:cs typeface="Calibri"/>
              </a:rPr>
              <a:t>Excellent and sustainable place-based innovation ecosystems in </a:t>
            </a:r>
            <a:br>
              <a:rPr lang="en-GB" sz="1800" u="none" dirty="0">
                <a:latin typeface="Calibri"/>
                <a:cs typeface="Calibri"/>
              </a:rPr>
            </a:br>
            <a:r>
              <a:rPr lang="en-GB" sz="1800" u="none" dirty="0">
                <a:latin typeface="Calibri"/>
                <a:cs typeface="Calibri"/>
              </a:rPr>
              <a:t>Widening countries and beyond in relevant domains</a:t>
            </a:r>
            <a:r>
              <a:rPr lang="en-US" sz="1800" u="none" dirty="0">
                <a:solidFill>
                  <a:schemeClr val="tx2"/>
                </a:solidFill>
                <a:latin typeface="Calibri"/>
                <a:cs typeface="Calibri"/>
              </a:rPr>
              <a:t>;</a:t>
            </a:r>
            <a:endParaRPr lang="en-US" sz="1800" u="none" dirty="0">
              <a:solidFill>
                <a:schemeClr val="tx2"/>
              </a:solidFill>
            </a:endParaRPr>
          </a:p>
          <a:p>
            <a:pPr marL="285750" indent="-285750" algn="l">
              <a:buClr>
                <a:srgbClr val="035DC1"/>
              </a:buClr>
              <a:buFont typeface="Wingdings"/>
              <a:buChar char="§"/>
            </a:pPr>
            <a:r>
              <a:rPr lang="en-GB" sz="1800" u="none" dirty="0">
                <a:latin typeface="Calibri"/>
                <a:cs typeface="Calibri"/>
              </a:rPr>
              <a:t>Long term joint R&amp;I strategies underpinned by </a:t>
            </a:r>
            <a:br>
              <a:rPr lang="en-GB" sz="1800" u="none" dirty="0">
                <a:latin typeface="Calibri"/>
                <a:cs typeface="Calibri"/>
              </a:rPr>
            </a:br>
            <a:r>
              <a:rPr lang="en-GB" sz="1800" u="none" dirty="0">
                <a:latin typeface="Calibri"/>
                <a:cs typeface="Calibri"/>
              </a:rPr>
              <a:t>concrete action plans</a:t>
            </a:r>
            <a:r>
              <a:rPr lang="en-US" sz="1800" u="none" dirty="0">
                <a:solidFill>
                  <a:schemeClr val="tx2"/>
                </a:solidFill>
                <a:latin typeface="Calibri"/>
                <a:cs typeface="Calibri"/>
              </a:rPr>
              <a:t>;</a:t>
            </a:r>
            <a:endParaRPr lang="en-US" sz="1800" u="none" dirty="0">
              <a:solidFill>
                <a:schemeClr val="tx2"/>
              </a:solidFill>
            </a:endParaRPr>
          </a:p>
          <a:p>
            <a:pPr marL="285750" indent="-285750" algn="l">
              <a:buClr>
                <a:srgbClr val="035DC1"/>
              </a:buClr>
              <a:buFont typeface="Wingdings"/>
              <a:buChar char="§"/>
            </a:pPr>
            <a:r>
              <a:rPr lang="en-GB" sz="1800" u="none" dirty="0">
                <a:latin typeface="Calibri"/>
                <a:cs typeface="Calibri"/>
              </a:rPr>
              <a:t>Common investment plans for R&amp;I including infrastructures;</a:t>
            </a:r>
            <a:endParaRPr lang="en-US" sz="1800" u="none" dirty="0">
              <a:solidFill>
                <a:schemeClr val="tx2"/>
              </a:solidFill>
            </a:endParaRPr>
          </a:p>
          <a:p>
            <a:pPr marL="285750" indent="-285750" algn="l">
              <a:buClr>
                <a:srgbClr val="035DC1"/>
              </a:buClr>
              <a:buFont typeface="Wingdings"/>
              <a:buChar char="§"/>
            </a:pPr>
            <a:r>
              <a:rPr lang="en-GB" sz="1800" u="none" dirty="0">
                <a:latin typeface="Calibri"/>
                <a:cs typeface="Calibri"/>
              </a:rPr>
              <a:t>R&amp;I pilot projects alongside a joint strategy and in line with </a:t>
            </a:r>
            <a:br>
              <a:rPr lang="en-GB" sz="1800" u="none" dirty="0">
                <a:latin typeface="Calibri"/>
                <a:cs typeface="Calibri"/>
              </a:rPr>
            </a:br>
            <a:r>
              <a:rPr lang="en-GB" sz="1800" u="none" dirty="0">
                <a:latin typeface="Calibri"/>
                <a:cs typeface="Calibri"/>
              </a:rPr>
              <a:t>regional and national strategies</a:t>
            </a:r>
            <a:r>
              <a:rPr lang="en-US" sz="1800" u="none" dirty="0">
                <a:solidFill>
                  <a:schemeClr val="tx2"/>
                </a:solidFill>
                <a:latin typeface="Calibri"/>
                <a:cs typeface="Calibri"/>
              </a:rPr>
              <a:t>;</a:t>
            </a:r>
            <a:endParaRPr lang="en-US" sz="1800" u="none" dirty="0">
              <a:solidFill>
                <a:schemeClr val="tx2"/>
              </a:solidFill>
            </a:endParaRPr>
          </a:p>
          <a:p>
            <a:pPr marL="285750" indent="-285750" algn="l">
              <a:buClr>
                <a:srgbClr val="035DC1"/>
              </a:buClr>
              <a:buFont typeface="Wingdings"/>
              <a:buChar char="§"/>
            </a:pPr>
            <a:r>
              <a:rPr lang="en-GB" sz="1800" u="none" dirty="0">
                <a:latin typeface="Calibri"/>
                <a:cs typeface="Calibri"/>
              </a:rPr>
              <a:t>New competencies and skills for researchers, entrepreneurs </a:t>
            </a:r>
            <a:br>
              <a:rPr lang="en-GB" sz="1800" u="none" dirty="0">
                <a:latin typeface="Calibri"/>
                <a:cs typeface="Calibri"/>
              </a:rPr>
            </a:br>
            <a:r>
              <a:rPr lang="en-GB" sz="1800" u="none" dirty="0">
                <a:latin typeface="Calibri"/>
                <a:cs typeface="Calibri"/>
              </a:rPr>
              <a:t>and professionals in R&amp;I intensive domains;</a:t>
            </a:r>
            <a:endParaRPr lang="en-US" sz="1800" u="none" dirty="0">
              <a:solidFill>
                <a:schemeClr val="tx2"/>
              </a:solidFill>
            </a:endParaRPr>
          </a:p>
          <a:p>
            <a:pPr marL="285750" indent="-285750" algn="l">
              <a:buClr>
                <a:srgbClr val="035DC1"/>
              </a:buClr>
              <a:buFont typeface="Wingdings"/>
              <a:buChar char="§"/>
            </a:pPr>
            <a:r>
              <a:rPr lang="en-GB" sz="1800" u="none" dirty="0">
                <a:latin typeface="Calibri"/>
                <a:cs typeface="Calibri"/>
              </a:rPr>
              <a:t>Strengthened linkages between science and business, poles of attraction for talents;</a:t>
            </a:r>
            <a:endParaRPr lang="en-GB" sz="1800" u="none" dirty="0"/>
          </a:p>
          <a:p>
            <a:pPr marL="285750" indent="-285750" algn="l">
              <a:buClr>
                <a:srgbClr val="035DC1"/>
              </a:buClr>
              <a:buFont typeface="Wingdings"/>
              <a:buChar char="§"/>
            </a:pPr>
            <a:r>
              <a:rPr lang="en-GB" sz="1800" u="none" dirty="0">
                <a:latin typeface="Calibri"/>
                <a:cs typeface="Calibri"/>
              </a:rPr>
              <a:t>Improved knowledge transfer and development of entrepreneurial skills, uptake of innovative technologies, new business opportunities especially for SMEs and new employment.</a:t>
            </a:r>
          </a:p>
          <a:p>
            <a:pPr marL="285750" indent="-285750" algn="l">
              <a:buClr>
                <a:srgbClr val="035DC1"/>
              </a:buClr>
              <a:buFont typeface="Wingdings"/>
              <a:buChar char="§"/>
            </a:pPr>
            <a:r>
              <a:rPr lang="en-GB" sz="1800" b="1" dirty="0">
                <a:solidFill>
                  <a:schemeClr val="tx2"/>
                </a:solidFill>
                <a:latin typeface="Calibri"/>
                <a:cs typeface="Calibri"/>
              </a:rPr>
              <a:t>Optional</a:t>
            </a:r>
            <a:r>
              <a:rPr lang="en-GB" sz="1800" b="1" u="none" dirty="0">
                <a:solidFill>
                  <a:schemeClr val="tx2"/>
                </a:solidFill>
                <a:latin typeface="Calibri"/>
                <a:cs typeface="Calibri"/>
              </a:rPr>
              <a:t>:</a:t>
            </a:r>
            <a:r>
              <a:rPr lang="en-GB" sz="1800" u="none" dirty="0">
                <a:solidFill>
                  <a:schemeClr val="tx2"/>
                </a:solidFill>
                <a:latin typeface="Calibri"/>
                <a:cs typeface="Calibri"/>
              </a:rPr>
              <a:t> Inclusion of </a:t>
            </a:r>
            <a:r>
              <a:rPr lang="en-US" sz="1800" u="none" dirty="0">
                <a:solidFill>
                  <a:schemeClr val="tx2"/>
                </a:solidFill>
                <a:latin typeface="Calibri"/>
                <a:cs typeface="Calibri"/>
              </a:rPr>
              <a:t>emerging innovation ecosystems from rural areas, Western Balkans and Eastern Partnership countries including Ukraine by optional mentoring module</a:t>
            </a:r>
            <a:r>
              <a:rPr lang="en-GB" sz="1800" u="none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endParaRPr lang="en-US" sz="1800" u="none" dirty="0">
              <a:solidFill>
                <a:schemeClr val="tx2"/>
              </a:solidFill>
            </a:endParaRPr>
          </a:p>
          <a:p>
            <a:pPr marL="342900" indent="-342900" algn="just">
              <a:buClr>
                <a:srgbClr val="FFFFFF"/>
              </a:buClr>
              <a:buFont typeface="Wingdings"/>
              <a:buChar char="§"/>
            </a:pPr>
            <a:endParaRPr lang="en-GB" sz="1600" b="1" u="none" dirty="0"/>
          </a:p>
          <a:p>
            <a:pPr marL="285750" lvl="0" indent="-285750" algn="just" fontAlgn="base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Wingdings"/>
              <a:buChar char="§"/>
            </a:pPr>
            <a:endParaRPr lang="en-US" sz="1400" b="1" u="none" dirty="0"/>
          </a:p>
          <a:p>
            <a:pPr marL="342900" lvl="0" indent="-342900" algn="just" fontAlgn="base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Wingdings"/>
              <a:buChar char="§"/>
            </a:pPr>
            <a:endParaRPr lang="en-US" sz="2000" u="none" dirty="0"/>
          </a:p>
        </p:txBody>
      </p:sp>
      <p:sp>
        <p:nvSpPr>
          <p:cNvPr id="9" name="TextBox 8"/>
          <p:cNvSpPr txBox="1"/>
          <p:nvPr/>
        </p:nvSpPr>
        <p:spPr>
          <a:xfrm>
            <a:off x="901700" y="309042"/>
            <a:ext cx="1003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HORIZON-WIDERA-ACCESS-07-1</a:t>
            </a:r>
          </a:p>
          <a:p>
            <a:r>
              <a:rPr lang="en-US" sz="2000" b="1">
                <a:solidFill>
                  <a:schemeClr val="tx2"/>
                </a:solidFill>
              </a:rPr>
              <a:t>Excellence Hubs</a:t>
            </a:r>
            <a:endParaRPr lang="en-GB" sz="2000" b="1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7</a:t>
            </a:fld>
            <a:endParaRPr lang="en-GB"/>
          </a:p>
        </p:txBody>
      </p:sp>
      <p:sp>
        <p:nvSpPr>
          <p:cNvPr id="4" name="Right Arrow 3"/>
          <p:cNvSpPr/>
          <p:nvPr/>
        </p:nvSpPr>
        <p:spPr>
          <a:xfrm>
            <a:off x="1324109" y="58292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538352" y="592839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57293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081933" y="206462"/>
            <a:ext cx="11221279" cy="857693"/>
          </a:xfrm>
        </p:spPr>
        <p:txBody>
          <a:bodyPr/>
          <a:lstStyle/>
          <a:p>
            <a:r>
              <a:rPr lang="en-US" altLang="en-US" sz="2800" b="1" dirty="0"/>
              <a:t>Reforming and enhancing the EU research and innovation system</a:t>
            </a:r>
            <a:r>
              <a:rPr lang="en-GB" altLang="en-US" sz="2800" b="1" dirty="0"/>
              <a:t>: Calls 2024 (40,80 EUR million)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1C11B8-A2A0-40AA-A9B3-5E024C15BC67}"/>
              </a:ext>
            </a:extLst>
          </p:cNvPr>
          <p:cNvSpPr txBox="1"/>
          <p:nvPr/>
        </p:nvSpPr>
        <p:spPr>
          <a:xfrm>
            <a:off x="1059498" y="1233432"/>
            <a:ext cx="10482014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E" dirty="0">
                <a:solidFill>
                  <a:srgbClr val="00449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ERA-01-01: Programme level collaboration between national R&amp;I policy makers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449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ERA-01-02: Emerging needs of the ERA Policy Agenda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449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ERA-01-03: Support for the </a:t>
            </a:r>
            <a:r>
              <a:rPr lang="en-US" dirty="0" err="1">
                <a:solidFill>
                  <a:srgbClr val="00449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professionalisation</a:t>
            </a:r>
            <a:r>
              <a:rPr lang="en-US" dirty="0">
                <a:solidFill>
                  <a:srgbClr val="00449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of research management</a:t>
            </a:r>
            <a:endParaRPr lang="en-IE" dirty="0">
              <a:solidFill>
                <a:srgbClr val="00449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E" dirty="0">
                <a:solidFill>
                  <a:srgbClr val="00449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ERA-01-04: Strengthening researchers’ skills for better careers – leveraging the European Competence Framework for Researchers 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E" dirty="0">
                <a:solidFill>
                  <a:srgbClr val="00449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ERA-01-05: Experimentation and exchange of good practices for value creation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E" dirty="0">
                <a:solidFill>
                  <a:srgbClr val="00449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ERA-01-06: European Excellence Initiative: Acceleration services in support of universities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449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ERA-01-07: Capacity building on intellectual property (IP) management to support open science 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449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ERA-01-08: Global cooperation in not-for-profit open access publishing 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449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ERA-01-09: Support to the development and implementation of policies and practices for reproducibility of scientific results 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449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ERA-01-10: Policy coordination to support all aspects of inclusive Gender Equality Plans </a:t>
            </a:r>
            <a:br>
              <a:rPr lang="en-US" dirty="0">
                <a:solidFill>
                  <a:srgbClr val="00449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449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and policies in the ERA 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449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ERA-01-11: Support to the implementation of inclusive gender equality plans 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449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ERA-01-12: Next generation AI and Human </a:t>
            </a:r>
            <a:r>
              <a:rPr lang="en-US" dirty="0" err="1">
                <a:solidFill>
                  <a:srgbClr val="00449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Behaviour</a:t>
            </a:r>
            <a:r>
              <a:rPr lang="en-US" dirty="0">
                <a:solidFill>
                  <a:srgbClr val="00449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promoting an ethical approach</a:t>
            </a:r>
            <a:endParaRPr lang="en-IE" dirty="0">
              <a:solidFill>
                <a:srgbClr val="00449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203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087216" y="2382828"/>
            <a:ext cx="3030516" cy="295608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None/>
              <a:defRPr sz="2600" b="0" i="0" u="sng">
                <a:solidFill>
                  <a:srgbClr val="0F549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lvl="1" indent="-285750" algn="just" eaLnBrk="0" hangingPunct="0">
              <a:spcBef>
                <a:spcPct val="20000"/>
              </a:spcBef>
              <a:buClr>
                <a:srgbClr val="0F5494"/>
              </a:buClr>
              <a:buChar char="•"/>
              <a:defRPr sz="2800" b="0">
                <a:solidFill>
                  <a:srgbClr val="0F549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1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044B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Call </a:t>
            </a: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44B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044B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open in 2023 and 2024</a:t>
            </a:r>
          </a:p>
          <a:p>
            <a:pPr marL="0" marR="0" lvl="1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044B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Call </a:t>
            </a: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44B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Opening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044B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/ </a:t>
            </a: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44B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closure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044B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b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044B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044B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</a:t>
            </a: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44B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Dec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044B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2022 / 9 Mar 2023</a:t>
            </a:r>
            <a:b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044B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044B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</a:t>
            </a: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44B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Dec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044B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2023 / 12 March 2024</a:t>
            </a:r>
          </a:p>
          <a:p>
            <a:pPr marL="0" marR="0" lvl="1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044B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ERA 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Policy Agenda action no: 10</a:t>
            </a:r>
          </a:p>
          <a:p>
            <a:pPr marL="0" marR="0" lvl="1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Type of Action: CSA</a:t>
            </a:r>
          </a:p>
          <a:p>
            <a:pPr marL="0" marR="0" lvl="1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Budget: EUR Million 6 + 6</a:t>
            </a:r>
          </a:p>
          <a:p>
            <a:pPr marL="0" marR="0" lvl="1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Indicative number of projects: 3</a:t>
            </a:r>
          </a:p>
          <a:p>
            <a:pPr marL="0" marR="0" lvl="1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31680"/>
              </a:buClr>
              <a:buSzTx/>
              <a:buFontTx/>
              <a:buNone/>
              <a:tabLst/>
              <a:defRPr/>
            </a:pP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35DC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35DC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F5494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77800" y="2382828"/>
            <a:ext cx="2032000" cy="756084"/>
          </a:xfrm>
          <a:prstGeom prst="homePlate">
            <a:avLst/>
          </a:prstGeom>
          <a:solidFill>
            <a:srgbClr val="E966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Expected</a:t>
            </a: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hu-HU" sz="2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outcome</a:t>
            </a:r>
            <a:r>
              <a:rPr kumimoji="0" lang="en-IE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 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3801" y="1117092"/>
            <a:ext cx="9728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Complementary topic to the new approach for European Partnerships: possibility for MS, AC and civil society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organisations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maintain existing and establish new collaborations on priorities of their choice.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80169" y="2307121"/>
            <a:ext cx="6474588" cy="39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None/>
              <a:defRPr sz="2600" b="0" i="0" u="sng">
                <a:solidFill>
                  <a:srgbClr val="0F549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lvl="1" indent="-285750" algn="just" eaLnBrk="0" hangingPunct="0">
              <a:spcBef>
                <a:spcPct val="20000"/>
              </a:spcBef>
              <a:buClr>
                <a:srgbClr val="0F5494"/>
              </a:buClr>
              <a:buChar char="•"/>
              <a:defRPr sz="2800" b="0">
                <a:solidFill>
                  <a:srgbClr val="0F549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5DC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Identification of common research and innovation priorities at the level of national and regional R&amp;I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programmes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taking into account international developments, where relevant, leading to the development of coordinated R&amp;I funding agendas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5DC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Implementation of multiannual joint calls, resulting in the funding of transnational collaborative R&amp;I projects;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5DC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Implementation of other joint activities supporting the market, regulatory or societal uptake of results;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5DC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Contribution to participating states meeting Global Challenges, including relevant contribution to the SDGs.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700" y="162723"/>
            <a:ext cx="1003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HORIZON-WIDERA-2023-ERA-01-01 &amp; HORIZON-WIDERA-2024-ERA-01-01: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Programme level collaboration between national R&amp;I policy makers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827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cent 7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2_Office Theme">
  <a:themeElements>
    <a:clrScheme name="Accent 7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4.xml><?xml version="1.0" encoding="utf-8"?>
<a:theme xmlns:a="http://schemas.openxmlformats.org/drawingml/2006/main" name="4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5.xml><?xml version="1.0" encoding="utf-8"?>
<a:theme xmlns:a="http://schemas.openxmlformats.org/drawingml/2006/main" name="5_Office Theme">
  <a:themeElements>
    <a:clrScheme name="Accent 7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1333</Words>
  <Application>Microsoft Office PowerPoint</Application>
  <PresentationFormat>Widescreen</PresentationFormat>
  <Paragraphs>119</Paragraphs>
  <Slides>10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10</vt:i4>
      </vt:variant>
    </vt:vector>
  </HeadingPairs>
  <TitlesOfParts>
    <vt:vector size="22" baseType="lpstr">
      <vt:lpstr>Arial</vt:lpstr>
      <vt:lpstr>Calibri</vt:lpstr>
      <vt:lpstr>Courier New</vt:lpstr>
      <vt:lpstr>EC Square Sans Pro</vt:lpstr>
      <vt:lpstr>EC Square Sans Pro Light</vt:lpstr>
      <vt:lpstr>Verdana</vt:lpstr>
      <vt:lpstr>Wingdings</vt:lpstr>
      <vt:lpstr>Office Theme</vt:lpstr>
      <vt:lpstr>1_Office Theme</vt:lpstr>
      <vt:lpstr>2_Office Theme</vt:lpstr>
      <vt:lpstr>4_Office Theme</vt:lpstr>
      <vt:lpstr>5_Office Theme</vt:lpstr>
      <vt:lpstr>Presentazione standard di PowerPoint</vt:lpstr>
      <vt:lpstr>Widening participation and  strengthening the European Research Area  Infoday videos: https://www.youtube.com/watch?v=wdK-P91UtSo  https://www.youtube.com/watch?v=rbuDOB_oukQ  </vt:lpstr>
      <vt:lpstr>Widening participation and strengthening the European Research Area: Policy narrative</vt:lpstr>
      <vt:lpstr>WIDERA WP part 2023-2024 in a nutshell</vt:lpstr>
      <vt:lpstr>Widening participation: Policy Objectives 2023/2024</vt:lpstr>
      <vt:lpstr>Presentazione standard di PowerPoint</vt:lpstr>
      <vt:lpstr>Presentazione standard di PowerPoint</vt:lpstr>
      <vt:lpstr>Reforming and enhancing the EU research and innovation system: Calls 2024 (40,80 EUR million)</vt:lpstr>
      <vt:lpstr>Presentazione standard di PowerPoint</vt:lpstr>
      <vt:lpstr>Presentazione standard di PowerPoint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ZACHARIADOU Eleftheria (RTD-EXT)</dc:creator>
  <cp:lastModifiedBy>Daniele Gizzi</cp:lastModifiedBy>
  <cp:revision>277</cp:revision>
  <dcterms:created xsi:type="dcterms:W3CDTF">2020-12-04T09:35:19Z</dcterms:created>
  <dcterms:modified xsi:type="dcterms:W3CDTF">2024-02-02T08:43:51Z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2022-11-29T10:52:29Z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9103b006-3c10-43a4-9652-4285b08b9291</vt:lpwstr>
  </property>
  <property fmtid="{D5CDD505-2E9C-101B-9397-08002B2CF9AE}" pid="8" name="MSIP_Label_6bd9ddd1-4d20-43f6-abfa-fc3c07406f94_ContentBits">
    <vt:lpwstr>0</vt:lpwstr>
  </property>
</Properties>
</file>